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4"/>
  </p:notesMasterIdLst>
  <p:handoutMasterIdLst>
    <p:handoutMasterId r:id="rId35"/>
  </p:handoutMasterIdLst>
  <p:sldIdLst>
    <p:sldId id="812" r:id="rId3"/>
    <p:sldId id="872" r:id="rId4"/>
    <p:sldId id="911" r:id="rId5"/>
    <p:sldId id="873" r:id="rId6"/>
    <p:sldId id="874" r:id="rId7"/>
    <p:sldId id="500" r:id="rId8"/>
    <p:sldId id="786" r:id="rId9"/>
    <p:sldId id="791" r:id="rId10"/>
    <p:sldId id="867" r:id="rId11"/>
    <p:sldId id="900" r:id="rId12"/>
    <p:sldId id="912" r:id="rId13"/>
    <p:sldId id="901" r:id="rId14"/>
    <p:sldId id="902" r:id="rId15"/>
    <p:sldId id="903" r:id="rId16"/>
    <p:sldId id="913" r:id="rId17"/>
    <p:sldId id="914" r:id="rId18"/>
    <p:sldId id="878" r:id="rId19"/>
    <p:sldId id="906" r:id="rId20"/>
    <p:sldId id="915" r:id="rId21"/>
    <p:sldId id="907" r:id="rId22"/>
    <p:sldId id="916" r:id="rId23"/>
    <p:sldId id="917" r:id="rId24"/>
    <p:sldId id="882" r:id="rId25"/>
    <p:sldId id="908" r:id="rId26"/>
    <p:sldId id="918" r:id="rId27"/>
    <p:sldId id="909" r:id="rId28"/>
    <p:sldId id="910" r:id="rId29"/>
    <p:sldId id="899" r:id="rId30"/>
    <p:sldId id="919" r:id="rId31"/>
    <p:sldId id="920" r:id="rId32"/>
    <p:sldId id="884" r:id="rId33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0" autoAdjust="0"/>
    <p:restoredTop sz="89277" autoAdjust="0"/>
  </p:normalViewPr>
  <p:slideViewPr>
    <p:cSldViewPr snapToGrid="0">
      <p:cViewPr>
        <p:scale>
          <a:sx n="75" d="100"/>
          <a:sy n="75" d="100"/>
        </p:scale>
        <p:origin x="-1140" y="-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1890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6.xml"/><Relationship Id="rId13" Type="http://schemas.openxmlformats.org/officeDocument/2006/relationships/slide" Target="slides/slide22.xml"/><Relationship Id="rId18" Type="http://schemas.openxmlformats.org/officeDocument/2006/relationships/slide" Target="slides/slide29.xml"/><Relationship Id="rId3" Type="http://schemas.openxmlformats.org/officeDocument/2006/relationships/slide" Target="slides/slide11.xml"/><Relationship Id="rId7" Type="http://schemas.openxmlformats.org/officeDocument/2006/relationships/slide" Target="slides/slide15.xml"/><Relationship Id="rId12" Type="http://schemas.openxmlformats.org/officeDocument/2006/relationships/slide" Target="slides/slide21.xml"/><Relationship Id="rId17" Type="http://schemas.openxmlformats.org/officeDocument/2006/relationships/slide" Target="slides/slide27.xml"/><Relationship Id="rId2" Type="http://schemas.openxmlformats.org/officeDocument/2006/relationships/slide" Target="slides/slide10.xml"/><Relationship Id="rId16" Type="http://schemas.openxmlformats.org/officeDocument/2006/relationships/slide" Target="slides/slide26.xml"/><Relationship Id="rId1" Type="http://schemas.openxmlformats.org/officeDocument/2006/relationships/slide" Target="slides/slide9.xml"/><Relationship Id="rId6" Type="http://schemas.openxmlformats.org/officeDocument/2006/relationships/slide" Target="slides/slide14.xml"/><Relationship Id="rId11" Type="http://schemas.openxmlformats.org/officeDocument/2006/relationships/slide" Target="slides/slide20.xml"/><Relationship Id="rId5" Type="http://schemas.openxmlformats.org/officeDocument/2006/relationships/slide" Target="slides/slide13.xml"/><Relationship Id="rId15" Type="http://schemas.openxmlformats.org/officeDocument/2006/relationships/slide" Target="slides/slide25.xml"/><Relationship Id="rId10" Type="http://schemas.openxmlformats.org/officeDocument/2006/relationships/slide" Target="slides/slide19.xml"/><Relationship Id="rId19" Type="http://schemas.openxmlformats.org/officeDocument/2006/relationships/slide" Target="slides/slide30.xml"/><Relationship Id="rId4" Type="http://schemas.openxmlformats.org/officeDocument/2006/relationships/slide" Target="slides/slide12.xml"/><Relationship Id="rId9" Type="http://schemas.openxmlformats.org/officeDocument/2006/relationships/slide" Target="slides/slide18.xml"/><Relationship Id="rId14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521727" y="8891276"/>
            <a:ext cx="468795" cy="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851" tIns="47425" rIns="94851" bIns="47425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9635" y="9073266"/>
            <a:ext cx="2733261" cy="47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235" tIns="52057" rIns="99235" bIns="52057">
            <a:spAutoFit/>
          </a:bodyPr>
          <a:lstStyle/>
          <a:p>
            <a:pPr algn="l" defTabSz="633985">
              <a:lnSpc>
                <a:spcPct val="100000"/>
              </a:lnSpc>
              <a:tabLst>
                <a:tab pos="2476657" algn="l"/>
                <a:tab pos="5010950" algn="l"/>
              </a:tabLst>
            </a:pPr>
            <a:r>
              <a:rPr lang="pt-BR" sz="800"/>
              <a:t>© 2006 Cisco Systems, Inc. Todos os direitos reservados.</a:t>
            </a:r>
          </a:p>
          <a:p>
            <a:pPr algn="l" defTabSz="633985">
              <a:lnSpc>
                <a:spcPct val="100000"/>
              </a:lnSpc>
              <a:tabLst>
                <a:tab pos="2476657" algn="l"/>
                <a:tab pos="5010950" algn="l"/>
              </a:tabLst>
            </a:pPr>
            <a:r>
              <a:rPr lang="pt-BR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9027" y="9088022"/>
            <a:ext cx="694248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4851" tIns="47425" rIns="94851" bIns="47425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6187109" y="8965055"/>
            <a:ext cx="848139" cy="29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21" tIns="0" rIns="19521" bIns="0" anchor="b"/>
          <a:lstStyle/>
          <a:p>
            <a:pPr algn="r" defTabSz="936981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36981">
                <a:lnSpc>
                  <a:spcPct val="100000"/>
                </a:lnSpc>
              </a:pPr>
              <a:t>‹nº›</a:t>
            </a:fld>
            <a:endParaRPr lang="pt-BR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521727" y="8891276"/>
            <a:ext cx="468795" cy="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851" tIns="47425" rIns="94851" bIns="47425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9635" y="9073266"/>
            <a:ext cx="3732836" cy="3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235" tIns="52057" rIns="99235" bIns="52057">
            <a:spAutoFit/>
          </a:bodyPr>
          <a:lstStyle/>
          <a:p>
            <a:pPr algn="l" defTabSz="633985">
              <a:lnSpc>
                <a:spcPct val="100000"/>
              </a:lnSpc>
              <a:tabLst>
                <a:tab pos="2476657" algn="l"/>
                <a:tab pos="5010950" algn="l"/>
              </a:tabLst>
            </a:pPr>
            <a:r>
              <a:rPr lang="pt-BR" sz="800" dirty="0"/>
              <a:t>© 2006 Cisco Systems, Inc. Todos os direitos reservados.</a:t>
            </a:r>
          </a:p>
          <a:p>
            <a:pPr algn="l" defTabSz="633985">
              <a:lnSpc>
                <a:spcPct val="100000"/>
              </a:lnSpc>
              <a:tabLst>
                <a:tab pos="2476657" algn="l"/>
                <a:tab pos="5010950" algn="l"/>
              </a:tabLst>
            </a:pPr>
            <a:r>
              <a:rPr lang="pt-BR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9027" y="9088022"/>
            <a:ext cx="694248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4851" tIns="47425" rIns="94851" bIns="47425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187109" y="8965055"/>
            <a:ext cx="848139" cy="29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521" tIns="0" rIns="19521" bIns="0" numCol="1" anchor="b" anchorCtr="0" compatLnSpc="1">
            <a:prstTxWarp prst="textNoShape">
              <a:avLst/>
            </a:prstTxWarp>
          </a:bodyPr>
          <a:lstStyle>
            <a:lvl1pPr algn="r" defTabSz="936981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9800" y="252413"/>
            <a:ext cx="5495925" cy="41211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01756" y="4521877"/>
            <a:ext cx="5706718" cy="4392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235" tIns="52057" rIns="99235" bIns="520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pt-BR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413" y="4521877"/>
            <a:ext cx="6387548" cy="439235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pt-BR" b="0" dirty="0"/>
              <a:t>Programa Cisco Networking Academy</a:t>
            </a:r>
          </a:p>
          <a:p>
            <a:pPr>
              <a:buFontTx/>
              <a:buNone/>
            </a:pPr>
            <a:r>
              <a:rPr lang="pt-BR" b="0" dirty="0" smtClean="0"/>
              <a:t>IT Essentials</a:t>
            </a:r>
            <a:endParaRPr lang="pt-BR" b="0" dirty="0"/>
          </a:p>
          <a:p>
            <a:pPr>
              <a:buFontTx/>
              <a:buNone/>
            </a:pPr>
            <a:r>
              <a:rPr lang="pt-BR" dirty="0" smtClean="0"/>
              <a:t>Capítulo 3: Montagem de Computadores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3397270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3.1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Monte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3.1.2 – Instale a Placa-Mãe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7224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3.1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Monte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3.1.2 – Instale a Placa-Mãe (Continuação)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589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3.1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Monte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3.1.3 – Instale as Unidades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501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3.1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Monte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3.1.4 – Instale as Placas de Expansão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9711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3.1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Monte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3.1.5 – Instale os Cabos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339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3.1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Monte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3.1.5 – Instale os Cabos (Continuação)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5464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3.1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Monte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3.1.5 – Instale os Cabos (Continuação)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2344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17</a:t>
            </a:fld>
            <a:endParaRPr lang="pt-BR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413" y="4521877"/>
            <a:ext cx="6387548" cy="439235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pt-BR" b="0" dirty="0" smtClean="0"/>
              <a:t>Programa Cisco Networking Academy</a:t>
            </a:r>
          </a:p>
          <a:p>
            <a:pPr>
              <a:buFontTx/>
              <a:buNone/>
            </a:pPr>
            <a:r>
              <a:rPr lang="pt-BR" b="0" dirty="0" smtClean="0"/>
              <a:t>IT Essentials</a:t>
            </a:r>
          </a:p>
          <a:p>
            <a:pPr>
              <a:buFontTx/>
              <a:buNone/>
            </a:pPr>
            <a:r>
              <a:rPr lang="pt-BR" dirty="0"/>
              <a:t>Capítulo 3: Montagem de computadores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3779939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3.2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Inicialize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3.2.1 – POST, BIOS, UEFI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94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3.2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Inicialize o Computador (Continuação)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3.2.1 – POST, BIOS, UEFI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969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6187109" y="8965055"/>
            <a:ext cx="848139" cy="29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21" tIns="0" rIns="19521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2</a:t>
            </a:fld>
            <a:endParaRPr lang="pt-BR"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78266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3.2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Inicialize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3.2.2 – Configuração da BIOS e UEFI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8323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3.2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Inicialize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3.2.2 – Configuração da BIOS e UEFI (Continuação)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1008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3.2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Inicialize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3.2.2 – Configuração da BIOS e UEFI (Continuação)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2364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23</a:t>
            </a:fld>
            <a:endParaRPr lang="pt-BR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413" y="4521877"/>
            <a:ext cx="6387548" cy="439235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pt-BR" b="0" dirty="0" smtClean="0"/>
              <a:t>Programa Cisco Networking Academy</a:t>
            </a:r>
          </a:p>
          <a:p>
            <a:pPr>
              <a:buFontTx/>
              <a:buNone/>
            </a:pPr>
            <a:r>
              <a:rPr lang="pt-BR" b="0" dirty="0" smtClean="0"/>
              <a:t>IT Essentials</a:t>
            </a:r>
          </a:p>
          <a:p>
            <a:pPr>
              <a:buFontTx/>
              <a:buNone/>
            </a:pPr>
            <a:r>
              <a:rPr lang="pt-BR" dirty="0"/>
              <a:t>Capítulo 3: Montagem de Computadores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2633365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3.3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Atualize e Configure um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3.3.1 – Placa-mãe e Componentes Relacionados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7175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3.3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Atualize e Configure um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3.3.1 – Placa-mãe e Componentes Relacionados (Continuação)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7602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3.3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Atualize e Configure um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3.3.2 – Dispositivos de Armazenamento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2034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3.3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Atualize e Configure um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3.3.3 – Dispositivos Periféricos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9457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28</a:t>
            </a:fld>
            <a:endParaRPr lang="pt-BR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413" y="4521877"/>
            <a:ext cx="6387548" cy="439235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pt-BR" b="0" dirty="0" smtClean="0"/>
              <a:t>Programa Cisco Networking Academy</a:t>
            </a:r>
          </a:p>
          <a:p>
            <a:pPr>
              <a:buFontTx/>
              <a:buNone/>
            </a:pPr>
            <a:r>
              <a:rPr lang="pt-BR" b="0" dirty="0" smtClean="0"/>
              <a:t>IT Essentials</a:t>
            </a:r>
          </a:p>
          <a:p>
            <a:pPr>
              <a:buFontTx/>
              <a:buNone/>
            </a:pPr>
            <a:r>
              <a:rPr lang="pt-BR" dirty="0"/>
              <a:t>Capítulo 3: Montagem de Computadores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2514990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dirty="0"/>
              <a:t>2.3.1.1 – </a:t>
            </a:r>
            <a:r>
              <a:rPr lang="pt-BR" dirty="0" smtClean="0">
                <a:latin typeface="Arial" charset="0"/>
              </a:rPr>
              <a:t>Resumo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486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6187109" y="8965055"/>
            <a:ext cx="848139" cy="29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21" tIns="0" rIns="19521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3</a:t>
            </a:fld>
            <a:endParaRPr lang="pt-BR"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600633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dirty="0"/>
              <a:t>2.3.1.1 – </a:t>
            </a:r>
            <a:r>
              <a:rPr lang="pt-BR" dirty="0" smtClean="0">
                <a:latin typeface="Arial" charset="0"/>
              </a:rPr>
              <a:t>Resumo (Continuação)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895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CE0E46-7F05-B940-8356-5580BE265E49}" type="slidenum">
              <a:rPr lang="en-US" smtClean="0"/>
              <a:pPr>
                <a:defRPr/>
              </a:pPr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638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6187109" y="8965055"/>
            <a:ext cx="848139" cy="29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19" tIns="0" rIns="19519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4</a:t>
            </a:fld>
            <a:endParaRPr lang="pt-BR" sz="800" b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84400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6187109" y="8965055"/>
            <a:ext cx="848139" cy="29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21" tIns="0" rIns="19521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5</a:t>
            </a:fld>
            <a:endParaRPr lang="pt-BR"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6847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6</a:t>
            </a:fld>
            <a:endParaRPr lang="pt-BR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413" y="4521877"/>
            <a:ext cx="6387548" cy="439235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pt-BR" b="0" dirty="0" smtClean="0"/>
              <a:t>Programa Cisco Networking Academy</a:t>
            </a:r>
          </a:p>
          <a:p>
            <a:pPr>
              <a:buFontTx/>
              <a:buNone/>
            </a:pPr>
            <a:r>
              <a:rPr lang="pt-BR" b="0" dirty="0" smtClean="0"/>
              <a:t>IT Essentials</a:t>
            </a:r>
          </a:p>
          <a:p>
            <a:pPr>
              <a:buFontTx/>
              <a:buNone/>
            </a:pPr>
            <a:r>
              <a:rPr lang="pt-BR" dirty="0"/>
              <a:t>Capítulo 3: Montagem de Computadores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6187109" y="8965055"/>
            <a:ext cx="848139" cy="29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521" tIns="0" rIns="19521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7</a:t>
            </a:fld>
            <a:endParaRPr lang="pt-BR"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72380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8</a:t>
            </a:fld>
            <a:endParaRPr lang="pt-BR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413" y="4521877"/>
            <a:ext cx="6387548" cy="439235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pt-BR" b="0" dirty="0" smtClean="0"/>
              <a:t>Programa Cisco Networking Academy</a:t>
            </a:r>
          </a:p>
          <a:p>
            <a:pPr>
              <a:buFontTx/>
              <a:buNone/>
            </a:pPr>
            <a:r>
              <a:rPr lang="pt-BR" b="0" dirty="0" smtClean="0"/>
              <a:t>IT Essentials</a:t>
            </a:r>
          </a:p>
          <a:p>
            <a:pPr>
              <a:buFontTx/>
              <a:buNone/>
            </a:pPr>
            <a:r>
              <a:rPr lang="pt-BR" dirty="0"/>
              <a:t>Capítulo 3: Montagem de Computadores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0662" indent="-296408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5634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9887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4141" indent="-237127" defTabSz="936981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39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82648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6902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31155" indent="-237127" algn="ctr" defTabSz="93698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pt-BR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t-BR" kern="1200" dirty="0" smtClean="0">
                <a:solidFill>
                  <a:schemeClr val="tx1"/>
                </a:solidFill>
              </a:rPr>
              <a:t>3.1</a:t>
            </a:r>
            <a:r>
              <a:rPr lang="pt-BR" dirty="0" smtClean="0"/>
              <a:t> </a:t>
            </a:r>
            <a:r>
              <a:rPr lang="pt-BR" kern="1200" dirty="0" smtClean="0">
                <a:solidFill>
                  <a:schemeClr val="tx1"/>
                </a:solidFill>
              </a:rPr>
              <a:t>-</a:t>
            </a:r>
            <a:r>
              <a:rPr lang="pt-BR" dirty="0" smtClean="0"/>
              <a:t> Monte o Computador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pt-BR" dirty="0" smtClean="0"/>
              <a:t>3.1.1 - Abra o Gabinete e Conecte a Fonte de Alimentação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806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© 2007 – 2010, Cisco Systems, Inc. Todos os direitos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Este documento contém informações públicas da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pt-BR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pt-BR" sz="700" dirty="0">
                <a:solidFill>
                  <a:srgbClr val="D3D3D3"/>
                </a:solidFill>
              </a:rPr>
              <a:t>Capítulo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pt-BR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© 2008 Cisco Systems, Inc. Todos os direitos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Confidencial da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pt-BR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pt-BR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pt-BR" sz="700" dirty="0">
                <a:solidFill>
                  <a:srgbClr val="D3D3D3"/>
                </a:solidFill>
              </a:rPr>
              <a:t>Capítulo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pt-BR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© 2007 – 2010, Cisco Systems, Inc. Todos os direitos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Este documento contém informações públicas da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pt-BR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© 2008 Cisco Systems, Inc. Todos os direitos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pt-BR" sz="700">
                <a:solidFill>
                  <a:srgbClr val="D3D3D3"/>
                </a:solidFill>
              </a:rPr>
              <a:t>Confidencial da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951757" cy="1481138"/>
          </a:xfrm>
        </p:spPr>
        <p:txBody>
          <a:bodyPr/>
          <a:lstStyle/>
          <a:p>
            <a:pPr eaLnBrk="1" hangingPunct="1"/>
            <a:r>
              <a:rPr lang="pt-BR" sz="2400" dirty="0" smtClean="0">
                <a:latin typeface="Arial" charset="0"/>
              </a:rPr>
              <a:t>Materiais do Instrutor</a:t>
            </a:r>
            <a:r>
              <a:t/>
            </a:r>
            <a:br/>
            <a:r>
              <a:rPr lang="pt-BR" sz="2400" dirty="0" smtClean="0">
                <a:latin typeface="Arial" charset="0"/>
              </a:rPr>
              <a:t>Capítulo 3: Montagem de Computadores</a:t>
            </a:r>
            <a:endParaRPr lang="pt-BR" sz="240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pt-BR" dirty="0" smtClean="0">
                <a:latin typeface="Arial" charset="0"/>
              </a:rPr>
              <a:t>IT Essentials v6.0</a:t>
            </a:r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2646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575" y="4077050"/>
            <a:ext cx="3802449" cy="2402059"/>
          </a:xfrm>
          <a:prstGeom prst="rect">
            <a:avLst/>
          </a:prstGeom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Monte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Instale a Placa-Mãe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404420"/>
            <a:ext cx="5519035" cy="4902862"/>
          </a:xfrm>
        </p:spPr>
        <p:txBody>
          <a:bodyPr/>
          <a:lstStyle/>
          <a:p>
            <a:r>
              <a:rPr lang="pt-BR" sz="2000" dirty="0" smtClean="0"/>
              <a:t>Instalar a CPU, o dissipador térmico e o conjunto de ventiladores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Instale a CPU, o dissipador térmico e o conjunto de ventiladores na placa-mãe antes que ela seja colocado no gabinete do computador.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A CPU e a placa-mãe são altamente sensíveis à ESD.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Use as marcações na CPU e na placa-mãe para alinhar e corretamente e instalar a CPU.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Os compostos térmicos ajudam a dissipar </a:t>
            </a:r>
            <a:br>
              <a:rPr lang="pt-BR" sz="1600" dirty="0" smtClean="0"/>
            </a:br>
            <a:r>
              <a:rPr lang="pt-BR" sz="1600" dirty="0" smtClean="0"/>
              <a:t>o calor da CPU e são altamente </a:t>
            </a:r>
            <a:br>
              <a:rPr lang="pt-BR" sz="1600" dirty="0" smtClean="0"/>
            </a:br>
            <a:r>
              <a:rPr lang="pt-BR" sz="1600" dirty="0" smtClean="0"/>
              <a:t>recomendados.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Os dissipadores térmicos e os ventiladores também devem estar devidamente alinhados </a:t>
            </a:r>
            <a:br>
              <a:rPr lang="pt-BR" sz="1600" dirty="0" smtClean="0"/>
            </a:br>
            <a:r>
              <a:rPr lang="pt-BR" sz="1600" dirty="0" smtClean="0"/>
              <a:t>para a instalação correta.</a:t>
            </a:r>
            <a:endParaRPr lang="pt-BR" sz="2000" dirty="0" smtClean="0"/>
          </a:p>
          <a:p>
            <a:endParaRPr lang="pt-BR" sz="20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9431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38" y="4551255"/>
            <a:ext cx="3051785" cy="1927854"/>
          </a:xfrm>
          <a:prstGeom prst="rect">
            <a:avLst/>
          </a:prstGeom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Monte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Instale a Placa-Mãe (Continuação)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404420"/>
            <a:ext cx="6499031" cy="4902862"/>
          </a:xfrm>
        </p:spPr>
        <p:txBody>
          <a:bodyPr/>
          <a:lstStyle/>
          <a:p>
            <a:r>
              <a:rPr lang="pt-BR" sz="2000" dirty="0" smtClean="0"/>
              <a:t>Instale a Memória RAM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Ela pode ser instalada na placa-mãe antes de a placa-mãe ser instalada no gabinete do computador.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A RAM é altamente sensível à ESD.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Use a documentação fornecida com a placa-mãe e a RAM para obter mais informações sobre a instalação da RAM.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 RAM foi projetada para instalação em uma direção específica. Confirme as marcações antes de aplicar pressão.</a:t>
            </a:r>
            <a:endParaRPr lang="pt-BR" sz="2000" dirty="0"/>
          </a:p>
          <a:p>
            <a:r>
              <a:rPr lang="pt-BR" sz="2000" dirty="0" smtClean="0"/>
              <a:t>Instale a Placa-Mãe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Quando a CPU, o dissipador de calor, a ventoinha </a:t>
            </a:r>
            <a:br>
              <a:rPr lang="pt-BR" sz="1600" dirty="0" smtClean="0"/>
            </a:br>
            <a:r>
              <a:rPr lang="pt-BR" sz="1600" dirty="0" smtClean="0"/>
              <a:t>e a RAM estiverem instalados na placa-mãe, ela </a:t>
            </a:r>
            <a:br>
              <a:rPr lang="pt-BR" sz="1600" dirty="0" smtClean="0"/>
            </a:br>
            <a:r>
              <a:rPr lang="pt-BR" sz="1600" dirty="0" smtClean="0"/>
              <a:t>poderá ser instalada no gabinete.</a:t>
            </a:r>
            <a:endParaRPr lang="pt-BR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Use espaçadores plásticos apropriados para instalar corretamente a placa-mãe no gabinete e evitar </a:t>
            </a:r>
            <a:br>
              <a:rPr lang="pt-BR" sz="1600" dirty="0" smtClean="0"/>
            </a:br>
            <a:r>
              <a:rPr lang="pt-BR" sz="1600" dirty="0" smtClean="0"/>
              <a:t>curtos-circuitos.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Os conectores de E/S na parte traseira da placa-mãe </a:t>
            </a:r>
            <a:br>
              <a:rPr lang="pt-BR" sz="1600" dirty="0" smtClean="0"/>
            </a:br>
            <a:r>
              <a:rPr lang="pt-BR" sz="1600" dirty="0" smtClean="0"/>
              <a:t>devem estar alinhados às aberturas na chapa de E/S.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2000" dirty="0" smtClean="0"/>
          </a:p>
          <a:p>
            <a:endParaRPr lang="pt-BR" sz="20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2920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Monte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Instale as Unidades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404420"/>
            <a:ext cx="5619703" cy="4902862"/>
          </a:xfrm>
        </p:spPr>
        <p:txBody>
          <a:bodyPr/>
          <a:lstStyle/>
          <a:p>
            <a:r>
              <a:rPr lang="pt-BR" sz="2000" dirty="0" smtClean="0"/>
              <a:t>Instale as Unidades Internas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As unidades internas são instaladas em baias de disco rígido vazias encontrados no gabinete.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 baia vazia deve corresponder ao tamanho da unidade.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Deixe um pouco de espaço entre as unidades</a:t>
            </a:r>
            <a:r>
              <a:rPr lang="pt-BR" dirty="0" smtClean="0"/>
              <a:t> </a:t>
            </a:r>
            <a:r>
              <a:rPr lang="pt-BR" sz="1600" dirty="0" smtClean="0"/>
              <a:t>ao instalar várias unidades.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 chapa de metal da unidade deve estar virada para cima para melhorar a dissipação de calor.</a:t>
            </a:r>
          </a:p>
          <a:p>
            <a:r>
              <a:rPr lang="pt-BR" sz="2000" dirty="0"/>
              <a:t>Instale a Unidade Óptica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Normalmente instalada em baias de unidade de </a:t>
            </a:r>
            <a:br>
              <a:rPr lang="pt-BR" sz="1600" dirty="0" smtClean="0"/>
            </a:br>
            <a:r>
              <a:rPr lang="pt-BR" sz="1600" dirty="0" smtClean="0"/>
              <a:t>5,25 polegadas (13,34 cm)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As unidades ópticas são acessadas pela parte </a:t>
            </a:r>
            <a:br>
              <a:rPr lang="pt-BR" sz="1600" dirty="0" smtClean="0"/>
            </a:br>
            <a:r>
              <a:rPr lang="pt-BR" sz="1600" dirty="0" smtClean="0"/>
              <a:t>frontal do gabinete.</a:t>
            </a:r>
            <a:endParaRPr lang="pt-BR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97" y="3196205"/>
            <a:ext cx="3318828" cy="31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604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24" y="3389152"/>
            <a:ext cx="2431000" cy="2610658"/>
          </a:xfrm>
          <a:prstGeom prst="rect">
            <a:avLst/>
          </a:prstGeom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Monte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Instale as Placas de Expansão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7" y="1404420"/>
            <a:ext cx="6760606" cy="5161480"/>
          </a:xfrm>
        </p:spPr>
        <p:txBody>
          <a:bodyPr/>
          <a:lstStyle/>
          <a:p>
            <a:r>
              <a:rPr lang="pt-BR" sz="2000" dirty="0" smtClean="0"/>
              <a:t>Tipos de Placas de Expansão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Exemplos de placas de expansão incluem: vídeo, rede Ethernet e sem fio, som, sintonizador de TV, captura de vídeo, portas externas, tais como USB, FireWire, Thunderbolt.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PCI e PCIe são dois slots comuns para placas de expansão.</a:t>
            </a:r>
          </a:p>
          <a:p>
            <a:r>
              <a:rPr lang="pt-BR" sz="2000" dirty="0" smtClean="0"/>
              <a:t>Instale uma Placa de Rede Sem Fio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Normalmente usa slots de expansão</a:t>
            </a:r>
            <a:r>
              <a:rPr lang="pt-BR" dirty="0" smtClean="0"/>
              <a:t> </a:t>
            </a:r>
            <a:r>
              <a:rPr lang="pt-BR" sz="1600" dirty="0" smtClean="0"/>
              <a:t>PCI ou PCIe</a:t>
            </a:r>
            <a:r>
              <a:rPr lang="pt-BR" dirty="0" smtClean="0"/>
              <a:t> </a:t>
            </a:r>
            <a:r>
              <a:rPr lang="pt-BR" sz="1600" dirty="0" smtClean="0"/>
              <a:t>ou conectores USB.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Localize um slot de expansão vazio e siga as instruções do fabricante para correta instalação.</a:t>
            </a:r>
            <a:endParaRPr lang="pt-BR" sz="2000" dirty="0" smtClean="0"/>
          </a:p>
          <a:p>
            <a:r>
              <a:rPr lang="pt-BR" sz="2000" dirty="0"/>
              <a:t>Instale um Adaptador de Vídeo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Normalmente usa slots de expansão PCI, AGP ou PCIe.</a:t>
            </a:r>
            <a:endParaRPr lang="pt-BR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Muitos adaptadores de vídeo exigem uma fonte de </a:t>
            </a:r>
            <a:br>
              <a:rPr lang="pt-BR" sz="1600" dirty="0" smtClean="0"/>
            </a:br>
            <a:r>
              <a:rPr lang="pt-BR" sz="1600" dirty="0" smtClean="0"/>
              <a:t>alimentação externa.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Devido aos seus sistemas de resfriamento, os adaptadores de vídeo modernos ocupam mais espaço no gabinete. Planeje a necessidade de espaço adicional.</a:t>
            </a:r>
            <a:endParaRPr lang="pt-BR" sz="20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21626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Monte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Instale os Cabos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7" y="1345697"/>
            <a:ext cx="7414947" cy="2848798"/>
          </a:xfrm>
        </p:spPr>
        <p:txBody>
          <a:bodyPr/>
          <a:lstStyle/>
          <a:p>
            <a:r>
              <a:rPr lang="pt-BR" sz="1800" dirty="0" smtClean="0"/>
              <a:t>Conecte a Alimentação à Placa-Mãe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kern="1200" dirty="0">
                <a:cs typeface="ＭＳ Ｐゴシック" charset="0"/>
              </a:rPr>
              <a:t>As placas-mãe precisam de energia para operar.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kern="1200" dirty="0">
                <a:cs typeface="ＭＳ Ｐゴシック" charset="0"/>
              </a:rPr>
              <a:t>As placas-mãe também transmitem energia para os componentes e as placas de expansão.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kern="1200" dirty="0">
                <a:cs typeface="ＭＳ Ｐゴシック" charset="0"/>
              </a:rPr>
              <a:t>Consulte a documentação da placa-mãe e da fonte de alimentação para garantir a compatibilidade dos conectores.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kern="1200" dirty="0">
                <a:cs typeface="ＭＳ Ｐゴシック" charset="0"/>
              </a:rPr>
              <a:t>As placas-mãe modernas exigem dois conectores de energia para a operação.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kern="1200" dirty="0">
                <a:cs typeface="ＭＳ Ｐゴシック" charset="0"/>
              </a:rPr>
              <a:t>Alinhe os conectores apropriados e pressione-os para baixo na placa-mãe.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kern="1200" dirty="0">
                <a:cs typeface="ＭＳ Ｐゴシック" charset="0"/>
              </a:rPr>
              <a:t>Lembre-se: se estiver difícil conectar um cabo ou outra peça, algo está errado. Não use mais força.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45" y="4762153"/>
            <a:ext cx="2447779" cy="1665457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93867" y="4092895"/>
            <a:ext cx="6324379" cy="284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800" dirty="0"/>
              <a:t>Conecte a Alimentação às Unidade Internas e às Ventoinhas do Gabinete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Algumas unidades aceitam conectores de energia diferentes para compatibilidade.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Molex de 4 pinos e SATA de 15 pinos são conectores comuns de disco rígido.</a:t>
            </a:r>
            <a:endParaRPr lang="pt-BR" sz="14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/>
              <a:t>Alinhe os conectores apropriados e pressione-os cuidadosamente na outra extremidade.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As ventoinhas também precisam de energia e usam conectores de 3 ou 4 pinos.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781869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31" y="4001548"/>
            <a:ext cx="3580293" cy="1883693"/>
          </a:xfrm>
          <a:prstGeom prst="rect">
            <a:avLst/>
          </a:prstGeom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Monte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Instale os cabos (Continuação)</a:t>
            </a:r>
            <a:endParaRPr lang="pt-BR" sz="30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93868" y="1342235"/>
            <a:ext cx="5191863" cy="508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dirty="0" smtClean="0"/>
              <a:t>Conecte os Cabos de Dados Internos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As unidades ópticas e internas normalmente são conectadas à placa-mãe por cabos SATA.</a:t>
            </a:r>
            <a:endParaRPr lang="pt-BR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Os cabos SATA possuem guias para encaixe em uma única direção. Eles também têm travas.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Localize o soquete SATA na placa-mãe, alinhe o conector e pressione-o cuidadosamente para que ele seja conectado.</a:t>
            </a:r>
            <a:endParaRPr lang="pt-BR" dirty="0"/>
          </a:p>
          <a:p>
            <a:r>
              <a:rPr lang="pt-BR" sz="2000" dirty="0"/>
              <a:t>Instale os Cabos do Painel Frontal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 maioria dos controles, das portas e dos conectores do painel frontal do gabinete também são conectados à placa-mãe.</a:t>
            </a:r>
            <a:endParaRPr lang="pt-BR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Os cabos e conectores do painel frontal normalmente não possuem guias.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Os cabos do painel frontal que devem ser conectados à placa-mãe incluem: botão de energia, botão de reinicialização, LEDs de status e alto-falantes.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02934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Monte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Instale os Cabos (Continuação)</a:t>
            </a:r>
            <a:endParaRPr lang="pt-BR" sz="3000" dirty="0">
              <a:latin typeface="Arial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93868" y="1291901"/>
            <a:ext cx="4789193" cy="284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dirty="0" smtClean="0"/>
              <a:t>Remonte o Gabinete</a:t>
            </a:r>
            <a:endParaRPr lang="pt-BR" sz="2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Verifique novamente os cabos e os componentes para garantir que todos tenham sido instalados corretamente.</a:t>
            </a:r>
            <a:endParaRPr lang="pt-BR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Aperte os parafusos da tampa do gabinete.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Observe os pequenos fios sobressalentes no gabinete para evitar pinçá-los. </a:t>
            </a:r>
            <a:endParaRPr lang="pt-BR" sz="1600" dirty="0"/>
          </a:p>
          <a:p>
            <a:r>
              <a:rPr lang="pt-BR" sz="2000" dirty="0"/>
              <a:t>Instale os Cabos Externos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 cabo de energia deve ser o último cabo a ser conectado.</a:t>
            </a:r>
            <a:endParaRPr lang="pt-BR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Os cabos externos incluem: cabo de vídeo, cabos USB, cabo de rede, alto-falantes e microfones.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76" y="2575422"/>
            <a:ext cx="3696749" cy="376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669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836" y="2263775"/>
            <a:ext cx="4348902" cy="1481138"/>
          </a:xfrm>
        </p:spPr>
        <p:txBody>
          <a:bodyPr/>
          <a:lstStyle/>
          <a:p>
            <a:pPr eaLnBrk="1" hangingPunct="1"/>
            <a:r>
              <a:rPr lang="pt-BR" sz="2400" dirty="0"/>
              <a:t>3.2 Inicialize o Computador</a:t>
            </a:r>
          </a:p>
        </p:txBody>
      </p:sp>
    </p:spTree>
    <p:extLst>
      <p:ext uri="{BB962C8B-B14F-4D97-AF65-F5344CB8AC3E}">
        <p14:creationId xmlns:p14="http://schemas.microsoft.com/office/powerpoint/2010/main" val="107789860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Inicialize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POST, BIOS, UEFI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404420"/>
            <a:ext cx="5342866" cy="4902862"/>
          </a:xfrm>
        </p:spPr>
        <p:txBody>
          <a:bodyPr/>
          <a:lstStyle/>
          <a:p>
            <a:r>
              <a:rPr lang="pt-BR" sz="2000" dirty="0" smtClean="0"/>
              <a:t>Códigos de Bipe e Configuração da BIOS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Conforme o computador inicializa, ele verifica seus próprios componentes críticos (POST).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O firmware (BIOS ou UEFI) usa códigos de bipe para exibir qualquer erro.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Os componentes críticos incluem: adaptador(es) de vídeo, memória e dispositivos de E/S.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Uma placa POST pode ser usada para ajudar a depurar problemas de POST.</a:t>
            </a:r>
          </a:p>
          <a:p>
            <a:r>
              <a:rPr lang="pt-BR" sz="2000" dirty="0" smtClean="0"/>
              <a:t>BIOS e CMOS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 BIOS é um firmware; todas as placas-mãe precisam de um firmware para funcionar.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Alguns aspectos da BIOS podem ser configurados pelo usuário.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As configurações da BIOS são armazenadas na CMOS para sobreviver a reinicializações.</a:t>
            </a:r>
            <a:endParaRPr lang="pt-BR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19" y="4572000"/>
            <a:ext cx="3347105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446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Inicialize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POST, BIOS, UEFI (Continuação)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7" y="1404420"/>
            <a:ext cx="5351255" cy="4902862"/>
          </a:xfrm>
        </p:spPr>
        <p:txBody>
          <a:bodyPr/>
          <a:lstStyle/>
          <a:p>
            <a:r>
              <a:rPr lang="pt-BR" sz="1800" dirty="0" smtClean="0"/>
              <a:t>Programa de Configuração da BIOS</a:t>
            </a:r>
            <a:endParaRPr lang="pt-BR" sz="18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Permite que o usuário mude as configurações da BIOS.</a:t>
            </a:r>
            <a:endParaRPr lang="pt-BR" sz="14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Os motivos comuns para alterações na BIOS são otimizações de sistema e alterações de hardware.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Pode ser acessado pressionando a tecla ou a combinação de teclas correta durante a inicialização.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Consulte a documentação da placa-mãe para obter detalhes.</a:t>
            </a:r>
          </a:p>
          <a:p>
            <a:r>
              <a:rPr lang="pt-BR" sz="1800" dirty="0" smtClean="0"/>
              <a:t>Programa de Configuração da UEFI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A UEFI também é um firmware.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Ela realiza as mesmas tarefas executadas pela BIOS e mais.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Ela foi projetada para tornar a BIOS obsoleta.</a:t>
            </a:r>
            <a:endParaRPr lang="pt-BR" sz="14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Também pode ser acessada pressionando a tecla ou a combinação de teclas correta durante a inicialização.</a:t>
            </a:r>
            <a:endParaRPr lang="pt-BR" sz="14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/>
              <a:t>Consulte a documentação da placa-mãe para obter detalhes.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19" y="4572000"/>
            <a:ext cx="3347105" cy="17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91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04535" y="1646809"/>
            <a:ext cx="7940675" cy="4605454"/>
          </a:xfrm>
        </p:spPr>
        <p:txBody>
          <a:bodyPr/>
          <a:lstStyle/>
          <a:p>
            <a:pPr marL="0" indent="0" eaLnBrk="1" hangingPunct="1">
              <a:spcBef>
                <a:spcPct val="30000"/>
              </a:spcBef>
              <a:buNone/>
            </a:pPr>
            <a:r>
              <a:rPr lang="pt-BR" sz="2000" dirty="0" smtClean="0"/>
              <a:t>Quais atividades estão relacionadas a este capítulo?</a:t>
            </a:r>
          </a:p>
          <a:p>
            <a:pPr marL="119063" indent="0" eaLnBrk="1" hangingPunct="1">
              <a:spcBef>
                <a:spcPct val="30000"/>
              </a:spcBef>
              <a:buNone/>
            </a:pPr>
            <a:endParaRPr lang="pt-BR" sz="2000" dirty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/>
          </a:p>
          <a:p>
            <a:pPr marL="0" indent="0" eaLnBrk="1" hangingPunct="1">
              <a:spcBef>
                <a:spcPct val="30000"/>
              </a:spcBef>
              <a:buNone/>
            </a:pPr>
            <a:r>
              <a:rPr lang="pt-BR" sz="2000" dirty="0" smtClean="0"/>
              <a:t>A senha usada nas atividades do Packet Tracer neste capítulo é:</a:t>
            </a:r>
          </a:p>
          <a:p>
            <a:pPr marL="461963" indent="-342900" eaLnBrk="1" hangingPunct="1">
              <a:spcBef>
                <a:spcPct val="30000"/>
              </a:spcBef>
            </a:pPr>
            <a:r>
              <a:rPr lang="pt-BR" sz="2000" dirty="0" smtClean="0"/>
              <a:t>Não aplicável para este capítulo.</a:t>
            </a:r>
            <a:endParaRPr lang="pt-BR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400287"/>
              </p:ext>
            </p:extLst>
          </p:nvPr>
        </p:nvGraphicFramePr>
        <p:xfrm>
          <a:off x="701937" y="2072476"/>
          <a:ext cx="7745872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521"/>
                <a:gridCol w="2099307"/>
                <a:gridCol w="3490044"/>
              </a:tblGrid>
              <a:tr h="370840">
                <a:tc>
                  <a:txBody>
                    <a:bodyPr/>
                    <a:lstStyle/>
                    <a:p>
                      <a:r>
                        <a:t>Número da Página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Tipo de Atividade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Nome da Atividade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3.1.1.3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Laboratório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Instalação da Fonte de Alimentação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3.1.2.2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AI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Instalando a CPU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3.1.2.5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AI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Instalando a Placa-Mãe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3.1.2.6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Laboratório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Instalação da Placa-Mãe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3.1.3.3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Laboratório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Instalação das Unidades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3.1.4.4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Laboratório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Instalação de Placas de Expansão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3.1.5.3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AI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Identifique os Conectores de Energia</a:t>
                      </a:r>
                    </a:p>
                  </a:txBody>
                  <a:tcPr marL="28575" marR="28575" marT="0" marB="0"/>
                </a:tc>
              </a:tr>
            </a:tbl>
          </a:graphicData>
        </a:graphic>
      </p:graphicFrame>
      <p:sp>
        <p:nvSpPr>
          <p:cNvPr id="6146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eaLnBrk="1" hangingPunct="1"/>
            <a:r>
              <a:rPr lang="pt-BR" smtClean="0"/>
              <a:t>Capítulo 3: Atividades</a:t>
            </a:r>
          </a:p>
        </p:txBody>
      </p:sp>
    </p:spTree>
    <p:extLst>
      <p:ext uri="{BB962C8B-B14F-4D97-AF65-F5344CB8AC3E}">
        <p14:creationId xmlns:p14="http://schemas.microsoft.com/office/powerpoint/2010/main" val="84568836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Inicialize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Configuração da BIOS e UEFI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9" y="1404420"/>
            <a:ext cx="5343332" cy="4902862"/>
          </a:xfrm>
        </p:spPr>
        <p:txBody>
          <a:bodyPr/>
          <a:lstStyle/>
          <a:p>
            <a:r>
              <a:rPr lang="pt-BR" sz="2000" dirty="0" smtClean="0"/>
              <a:t>Informações dos Componentes da BIOS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A BIOS ou UEFI pode fornecer informações sobre o hardware instalado, inclusive: CPU, RAM, discos rígidos e unidades ópticas.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Essas informações podem ser úteis ao solucionar problemas.</a:t>
            </a:r>
          </a:p>
          <a:p>
            <a:r>
              <a:rPr lang="pt-BR" sz="2000" dirty="0" smtClean="0"/>
              <a:t>Configurações da BIOS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Permitem a personalização de aspectos específicos de hardware do computador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As variáveis e as funções personalizáveis são específicas do fabricante.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As configurações da BIOS normalmente têm impacto direto no hardware; as configurações incorretas têm efeito adverso.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As principais configurações da BIOS incluem: data e hora, desativar dispositivos, ordem de inicialização, velocidade de clock, virtualização.</a:t>
            </a:r>
            <a:endParaRPr lang="pt-B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48" y="3392808"/>
            <a:ext cx="3255977" cy="29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207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Inicialize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Configuração da BIOS e UEFI (Continuação)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404420"/>
            <a:ext cx="5799391" cy="4902862"/>
          </a:xfrm>
        </p:spPr>
        <p:txBody>
          <a:bodyPr/>
          <a:lstStyle/>
          <a:p>
            <a:r>
              <a:rPr lang="pt-BR" sz="2000" dirty="0" smtClean="0"/>
              <a:t>Configuração de Segurança da BIOS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 BIOS inclui recursos para proteger as configurações, os dados e as opções de recuperação da BIOS.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Recursos comuns de segurança da BIOS incluem: senhas da BIOS, criptografia de unidade, LoJack, Trusted Platform Module e inicialização segura.</a:t>
            </a:r>
            <a:endParaRPr lang="pt-BR" sz="2000" dirty="0" smtClean="0"/>
          </a:p>
          <a:p>
            <a:r>
              <a:rPr lang="pt-BR" sz="2000" dirty="0"/>
              <a:t>Diagnóstico e Monitoramento de Hardware da BIOS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Útil para monitorar a atividade da placa-mãe e o hardware conectado.</a:t>
            </a:r>
            <a:endParaRPr lang="pt-BR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Os recursos comuns de diagnóstico de hardware da BIOS incluem: temperatura (CPU, RAM e fluxo de ar), velocidades das ventoinhas, voltagens, velocidade de clock e barramento, detecção de invasão e diagnósticos integrados.</a:t>
            </a:r>
            <a:endParaRPr lang="pt-BR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59" y="3392808"/>
            <a:ext cx="3150742" cy="29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05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Inicialize o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Configuração da BIOS e UEFI (Continuação)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9" y="1404420"/>
            <a:ext cx="5381432" cy="4902862"/>
          </a:xfrm>
        </p:spPr>
        <p:txBody>
          <a:bodyPr/>
          <a:lstStyle/>
          <a:p>
            <a:r>
              <a:rPr lang="pt-BR" sz="2000" dirty="0" smtClean="0"/>
              <a:t>Modo EZ da UEFI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Computadores mais novos substituíram o firmware BIOS pelo firmware UEFI.</a:t>
            </a:r>
            <a:endParaRPr lang="pt-BR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 UEFI inclui muitos recursos importantes para lidar com diferentes problemas de BIOS.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Entre as alterações introduzidas pela UEFI está uma nova GUI.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O modo EZ fornece uma visão geral das informações básicas do sistema.</a:t>
            </a:r>
          </a:p>
          <a:p>
            <a:r>
              <a:rPr lang="pt-BR" sz="2000" dirty="0" smtClean="0"/>
              <a:t>Modo Avançado da UEFI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 modo avançado inclui recursos mais abrangentes, como: Ai Tweaker, avançado, monitor e inicialização.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03" y="3145873"/>
            <a:ext cx="3122077" cy="31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165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836" y="2263775"/>
            <a:ext cx="4358524" cy="1481138"/>
          </a:xfrm>
        </p:spPr>
        <p:txBody>
          <a:bodyPr/>
          <a:lstStyle/>
          <a:p>
            <a:pPr eaLnBrk="1" hangingPunct="1"/>
            <a:r>
              <a:rPr lang="pt-BR" sz="2400" dirty="0" smtClean="0"/>
              <a:t>3.3  Atualize e Configure um Computador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185535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>
                <a:latin typeface="Arial" charset="0"/>
              </a:rPr>
              <a:t>Atualize e Configure um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Placa-mãe e Componentes Relacionados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404420"/>
            <a:ext cx="6029132" cy="4902862"/>
          </a:xfrm>
        </p:spPr>
        <p:txBody>
          <a:bodyPr/>
          <a:lstStyle/>
          <a:p>
            <a:r>
              <a:rPr lang="pt-BR" sz="1800" dirty="0" smtClean="0"/>
              <a:t>Atualizações de Componentes da Placa-mãe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/>
              <a:t>As atualizações da placa-mãe normalmente levam a outros componentes que precisam ser atualizados.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/>
              <a:t>A nova placa-mãe também pode exigir um novo gabinete.</a:t>
            </a:r>
          </a:p>
          <a:p>
            <a:r>
              <a:rPr lang="pt-BR" sz="1800" dirty="0" smtClean="0"/>
              <a:t>Atualize a Placa-mãe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Grave os locais dos fios do painel frontal se a documentação do gabinete não estiver disponível.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A energia deve ser conectada por último.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Adaptadores podem ser necessários.</a:t>
            </a:r>
            <a:endParaRPr lang="pt-BR" sz="1400" dirty="0"/>
          </a:p>
          <a:p>
            <a:r>
              <a:rPr lang="pt-BR" sz="1800" dirty="0" smtClean="0"/>
              <a:t>Atualize a BIOS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As atualizações de firmware geram correções e novos recursos.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A BIOS e a UEFI incluem ferramentas para facilitar atualizações.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O firmware moderno não exige mais a substituição do chip ROM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400" dirty="0" smtClean="0"/>
              <a:t>Consulte o site do fabricante para fazer download das atualizações de firmware.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30" y="2046914"/>
            <a:ext cx="2621196" cy="42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369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788092"/>
            <a:ext cx="8772157" cy="838200"/>
          </a:xfrm>
        </p:spPr>
        <p:txBody>
          <a:bodyPr/>
          <a:lstStyle/>
          <a:p>
            <a:pPr eaLnBrk="1" hangingPunct="1"/>
            <a:r>
              <a:rPr lang="pt-BR" sz="1800" dirty="0">
                <a:latin typeface="Arial" charset="0"/>
              </a:rPr>
              <a:t>Atualize e Configure um Computador</a:t>
            </a:r>
            <a:r>
              <a:rPr dirty="0"/>
              <a:t/>
            </a:r>
            <a:br>
              <a:rPr dirty="0"/>
            </a:br>
            <a:r>
              <a:rPr lang="pt-BR" sz="3000" dirty="0" smtClean="0">
                <a:latin typeface="Arial" charset="0"/>
              </a:rPr>
              <a:t>Placa-mãe e Componentes Relacionados (Continuação)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798120"/>
            <a:ext cx="6072708" cy="4902862"/>
          </a:xfrm>
        </p:spPr>
        <p:txBody>
          <a:bodyPr/>
          <a:lstStyle/>
          <a:p>
            <a:r>
              <a:rPr lang="pt-BR" sz="2000" dirty="0" smtClean="0"/>
              <a:t>Atualize a CPU e o Dissipador de Calor com Ventoinha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 nova CPU provavelmente exigirá um novo dissipador de calor com ventoinha.</a:t>
            </a:r>
            <a:endParaRPr lang="pt-BR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As ferramentas de firmware podem ser usadas para monitorar a temperatura, a velocidade das ventoinhas e o fluxo de ar.</a:t>
            </a:r>
            <a:endParaRPr lang="pt-BR" sz="2000" dirty="0" smtClean="0"/>
          </a:p>
          <a:p>
            <a:r>
              <a:rPr lang="pt-BR" sz="2000" dirty="0" smtClean="0"/>
              <a:t>Atualize a Memória RAM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Ao atualizar a RAM, considere: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/>
              <a:t>O tipo de memória RAM atualmente em uso.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Há slots disponíveis em RAM?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Esquema de instalação do módulo de RAM.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Velocidade, latência, tipo e voltagem da nova RAM. Tudo isso combina com a RAM que você possui?</a:t>
            </a:r>
            <a:endParaRPr lang="pt-BR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830" y="2046914"/>
            <a:ext cx="2621196" cy="42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28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>
                <a:latin typeface="Arial" charset="0"/>
              </a:rPr>
              <a:t>Atualize e Configure um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Dispositivos de Armazenamento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404420"/>
            <a:ext cx="7211148" cy="4902862"/>
          </a:xfrm>
        </p:spPr>
        <p:txBody>
          <a:bodyPr/>
          <a:lstStyle/>
          <a:p>
            <a:r>
              <a:rPr lang="pt-BR" sz="2000" dirty="0" smtClean="0"/>
              <a:t>Atualize os Dispositivos de Armazenamento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 placa-mãe deve ser compatível com os padrões de transferência de dados usados pela nova unidade. (ATA, SATA,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Uma unidade nova pode fornecer: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Mais espaço de armazenamento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Mais velocidade de leitura/gravação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Espaço para um segundo sistema operacional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Aumentar o arquivo de swap do sistema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Tolerância a falhas</a:t>
            </a:r>
          </a:p>
          <a:p>
            <a:pPr marL="1082675" lvl="2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Backup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117" y="4134725"/>
            <a:ext cx="3873908" cy="21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828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>
                <a:latin typeface="Arial" charset="0"/>
              </a:rPr>
              <a:t>Atualize e Configure um Computador</a:t>
            </a:r>
            <a:r>
              <a:t/>
            </a:r>
            <a:br/>
            <a:r>
              <a:rPr lang="pt-BR" sz="3000" dirty="0" smtClean="0">
                <a:latin typeface="Arial" charset="0"/>
              </a:rPr>
              <a:t>Dispositivos Periféricos</a:t>
            </a:r>
            <a:endParaRPr lang="pt-BR" sz="30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9" y="1404420"/>
            <a:ext cx="4730470" cy="4902862"/>
          </a:xfrm>
        </p:spPr>
        <p:txBody>
          <a:bodyPr/>
          <a:lstStyle/>
          <a:p>
            <a:r>
              <a:rPr lang="pt-BR" sz="2000" dirty="0" smtClean="0"/>
              <a:t>Atualize os Dispositivos de Entrada e Saída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As atualizações de teclados e mouses podem ser feitas para lidar com deficiências de usuário, ergonomia ruim ou para acomodar uma tarefa especial.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As atualizações de monitor podem oferecer melhor resolução, aumentar a área na tela ou melhorar a qualidade da imagem.</a:t>
            </a:r>
            <a:endParaRPr lang="pt-B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A opção de vários monitores é considerada uma atualização de monitor.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Novos dispositivos exigem novos drivers; consulte o site do fabricante para fazer download da versão mais recente do driver.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Os drivers assinados são preferenciais.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339" y="3709056"/>
            <a:ext cx="4041685" cy="25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317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836" y="2263775"/>
            <a:ext cx="4358524" cy="1481138"/>
          </a:xfrm>
        </p:spPr>
        <p:txBody>
          <a:bodyPr/>
          <a:lstStyle/>
          <a:p>
            <a:pPr eaLnBrk="1" hangingPunct="1"/>
            <a:r>
              <a:rPr lang="pt-BR" sz="2400" dirty="0" smtClean="0"/>
              <a:t>3.4  Resumo do Capítulo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8114272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65508" y="1539502"/>
            <a:ext cx="8600517" cy="248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pt-BR" sz="1600" dirty="0"/>
              <a:t>Este capítulo detalhou as etapas usadas para montar um computador e inicializar o sistema pela primeira vez. Estes são alguns aspectos importantes que devem ser lembrados:</a:t>
            </a:r>
          </a:p>
          <a:p>
            <a:r>
              <a:rPr lang="pt-BR" sz="1600" dirty="0"/>
              <a:t>Os gabinetes do computador são fornecidos em vários tamanhos e configurações. A maioria dos componentes do computador deve ser compatível com o formato do gabinete.</a:t>
            </a:r>
          </a:p>
          <a:p>
            <a:r>
              <a:rPr lang="pt-BR" sz="1600" dirty="0"/>
              <a:t>A CPU é instalada na placa-mãe com a pasta térmica e um dissipador de calor com ventoinha.</a:t>
            </a:r>
          </a:p>
          <a:p>
            <a:r>
              <a:rPr lang="pt-BR" sz="1600" dirty="0"/>
              <a:t>A memória RAM é instalada nos slots de RAM da placa-mãe.</a:t>
            </a:r>
          </a:p>
          <a:p>
            <a:r>
              <a:rPr lang="pt-BR" sz="1600" dirty="0"/>
              <a:t>As placas de expansão são instaladas nos slots de expansão PCI e PCIe da placa-mãe.</a:t>
            </a:r>
          </a:p>
          <a:p>
            <a:r>
              <a:rPr lang="pt-BR" sz="1600" dirty="0"/>
              <a:t>As unidades de disco rígido são instaladas em baias de unidades de 8,9 cm (3,5 pol.), localizadas dentro do gabinete.</a:t>
            </a:r>
          </a:p>
          <a:p>
            <a:r>
              <a:rPr lang="pt-BR" sz="1600" dirty="0"/>
              <a:t>As unidades ópticas são instaladas em baias de unidades de 13,34 cm (5,25 pol.), que podem ser acessadas pela parte externa do gabinete.</a:t>
            </a:r>
          </a:p>
          <a:p>
            <a:r>
              <a:rPr lang="pt-BR" sz="1600" dirty="0"/>
              <a:t>Os cabos de alimentação são conectados a todas as unidades e à placa-mãe.</a:t>
            </a:r>
          </a:p>
          <a:p>
            <a:r>
              <a:rPr lang="pt-BR" sz="1600" dirty="0"/>
              <a:t>Os cabos de dados internos transferem dados entre a placa-mãe e as unidades.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Resumo do Capítulo</a:t>
            </a:r>
            <a:r>
              <a:t/>
            </a:r>
            <a:br/>
            <a:r>
              <a:rPr lang="pt-BR" dirty="0" smtClean="0">
                <a:latin typeface="Arial" charset="0"/>
              </a:rPr>
              <a:t>Resumo</a:t>
            </a:r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5713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04535" y="1646809"/>
            <a:ext cx="7940675" cy="4605454"/>
          </a:xfrm>
        </p:spPr>
        <p:txBody>
          <a:bodyPr/>
          <a:lstStyle/>
          <a:p>
            <a:pPr marL="0" indent="0" eaLnBrk="1" hangingPunct="1">
              <a:spcBef>
                <a:spcPct val="30000"/>
              </a:spcBef>
              <a:buNone/>
            </a:pPr>
            <a:r>
              <a:rPr lang="pt-BR" sz="2000" dirty="0" smtClean="0"/>
              <a:t>Quais atividades estão relacionadas a este capítulo?</a:t>
            </a:r>
          </a:p>
          <a:p>
            <a:pPr marL="119063" indent="0" eaLnBrk="1" hangingPunct="1">
              <a:spcBef>
                <a:spcPct val="30000"/>
              </a:spcBef>
              <a:buNone/>
            </a:pPr>
            <a:endParaRPr lang="pt-BR" sz="2000" dirty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  <a:p>
            <a:pPr marL="0" indent="0" eaLnBrk="1" hangingPunct="1">
              <a:spcBef>
                <a:spcPct val="30000"/>
              </a:spcBef>
              <a:buNone/>
            </a:pPr>
            <a:endParaRPr lang="pt-BR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009002"/>
              </p:ext>
            </p:extLst>
          </p:nvPr>
        </p:nvGraphicFramePr>
        <p:xfrm>
          <a:off x="701937" y="2072476"/>
          <a:ext cx="7745872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963"/>
                <a:gridCol w="2260600"/>
                <a:gridCol w="3812309"/>
              </a:tblGrid>
              <a:tr h="370840">
                <a:tc>
                  <a:txBody>
                    <a:bodyPr/>
                    <a:lstStyle/>
                    <a:p>
                      <a:r>
                        <a:rPr dirty="0" err="1"/>
                        <a:t>Número</a:t>
                      </a:r>
                      <a:r>
                        <a:rPr dirty="0"/>
                        <a:t> da </a:t>
                      </a:r>
                      <a:r>
                        <a:rPr dirty="0" err="1"/>
                        <a:t>Página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Tipo de Atividade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Nome da Atividade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3.1.5.5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Laboratório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Instalação de Cabos Internos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3.1.5.7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AI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Identifique os Conectores do Painel Frontal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3.1.5.8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Laboratório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Instalação dos Cabos do Painel Frontal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3.1.5.12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Laboratório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Complete a Montagem do Computador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3.2.2.7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Identificar Termos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3.2.2.8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Laboratório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Inicialize o Computador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3.3.1.6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AI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Pesquisa de Arquivos da BIOS</a:t>
                      </a:r>
                    </a:p>
                  </a:txBody>
                  <a:tcPr marL="28575" marR="28575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3.3.3.2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Laboratório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pt-BR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Atualização de Hardware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0" marB="0"/>
                </a:tc>
              </a:tr>
            </a:tbl>
          </a:graphicData>
        </a:graphic>
      </p:graphicFrame>
      <p:sp>
        <p:nvSpPr>
          <p:cNvPr id="6146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eaLnBrk="1" hangingPunct="1"/>
            <a:r>
              <a:rPr lang="pt-BR" smtClean="0"/>
              <a:t>Capítulo 3: Atividades (continuação)</a:t>
            </a:r>
          </a:p>
        </p:txBody>
      </p:sp>
    </p:spTree>
    <p:extLst>
      <p:ext uri="{BB962C8B-B14F-4D97-AF65-F5344CB8AC3E}">
        <p14:creationId xmlns:p14="http://schemas.microsoft.com/office/powerpoint/2010/main" val="318139376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365508" y="1539502"/>
            <a:ext cx="8600517" cy="248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dirty="0" smtClean="0"/>
              <a:t>Os cabos externos conectam os dispositivos periféricos ao computador.</a:t>
            </a:r>
          </a:p>
          <a:p>
            <a:r>
              <a:rPr lang="pt-BR" sz="1600" dirty="0"/>
              <a:t>Os códigos de bipe representam o mau funcionamento do hardware.</a:t>
            </a:r>
          </a:p>
          <a:p>
            <a:r>
              <a:rPr lang="pt-BR" sz="1600" dirty="0" smtClean="0"/>
              <a:t>O programa de configuração da BIOS exibe informações sobre os componentes do computador e permite ao usuário alterar as configurações do sistema.</a:t>
            </a:r>
          </a:p>
          <a:p>
            <a:r>
              <a:rPr lang="pt-BR" sz="1600" dirty="0" smtClean="0"/>
              <a:t>Os componentes do computador exigem atualizações periódicas e peças de reposição.</a:t>
            </a:r>
          </a:p>
          <a:p>
            <a:r>
              <a:rPr lang="pt-BR" sz="1600" dirty="0" smtClean="0"/>
              <a:t>As unidades de disco rígido adicionais possibilitam tolerância a falhas e capacidade para instalar sistemas operacionais adicionais.</a:t>
            </a:r>
            <a:endParaRPr lang="pt-BR" sz="1600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Resumo do Capítulo</a:t>
            </a:r>
            <a:r>
              <a:t/>
            </a:r>
            <a:br/>
            <a:r>
              <a:rPr lang="pt-BR" dirty="0" smtClean="0">
                <a:latin typeface="Arial" charset="0"/>
              </a:rPr>
              <a:t>Resumo (Cont.)</a:t>
            </a:r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0572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0368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eaLnBrk="1" hangingPunct="1"/>
            <a:r>
              <a:rPr lang="pt-BR" smtClean="0"/>
              <a:t>Capítulo 3: Avaliação</a:t>
            </a:r>
          </a:p>
        </p:txBody>
      </p:sp>
      <p:sp>
        <p:nvSpPr>
          <p:cNvPr id="7171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46113" y="1593850"/>
            <a:ext cx="7940675" cy="3571875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pt-BR" sz="2000" dirty="0" smtClean="0"/>
              <a:t>Os alunos devem concluir a "Avaliação" do Capítulo 3 após o Capítulo 3.</a:t>
            </a:r>
          </a:p>
          <a:p>
            <a:pPr eaLnBrk="1" hangingPunct="1">
              <a:spcBef>
                <a:spcPct val="30000"/>
              </a:spcBef>
            </a:pPr>
            <a:r>
              <a:rPr lang="pt-BR" sz="2000" dirty="0" smtClean="0"/>
              <a:t>Testes, laboratórios, Packet Tracers e outras atividades podem ser usados para avaliar informalmente o progresso dos alunos.</a:t>
            </a:r>
          </a:p>
          <a:p>
            <a:pPr eaLnBrk="1" hangingPunct="1">
              <a:spcBef>
                <a:spcPct val="30000"/>
              </a:spcBef>
            </a:pPr>
            <a:endParaRPr lang="pt-BR" sz="1600" dirty="0" smtClean="0"/>
          </a:p>
        </p:txBody>
      </p:sp>
    </p:spTree>
    <p:extLst>
      <p:ext uri="{BB962C8B-B14F-4D97-AF65-F5344CB8AC3E}">
        <p14:creationId xmlns:p14="http://schemas.microsoft.com/office/powerpoint/2010/main" val="33030449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55638" y="1559476"/>
            <a:ext cx="7940675" cy="4906537"/>
          </a:xfrm>
        </p:spPr>
        <p:txBody>
          <a:bodyPr/>
          <a:lstStyle/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2000" dirty="0" smtClean="0"/>
              <a:t>Antes de ensinar o Capítulo 3, o instrutor deve: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pt-BR" sz="2000" dirty="0"/>
              <a:t>Concluir a "Avaliação" do Capítulo 3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pt-BR" sz="2000" dirty="0" smtClean="0"/>
              <a:t>O objetivo deste capítulo é instalar os componentes para montar, reparar ou atualizar computadores pessoais.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pt-BR" sz="2000" dirty="0" smtClean="0"/>
              <a:t>Durante a montagem de computadores, é importante entender que a força nunca deve ser usada; os conectores foram projetados para fácil conexão.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pt-BR" sz="2000" dirty="0" smtClean="0"/>
              <a:t>É importante lembrar que: embora as voltagens sejam baixas, os componentes são extremamente sensíveis às variações de ESD e de voltagem.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pt-BR" sz="2000" dirty="0" smtClean="0"/>
              <a:t>Os alunos precisam entender que alguns pinos dos conectores conduzem energia e devem sempre ser conectados corretamente.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pt-BR" sz="2000" dirty="0" smtClean="0"/>
              <a:t>Preste mais atenção ao instalar CPUs; o pino 1 é mostrado claramente no chip e na placa-mãe, mas devido ao formato, CPUs não possuem guias e podem ser facilmente danificadas pela instalação incorreta.</a:t>
            </a:r>
            <a:endParaRPr lang="pt-BR" sz="2000" b="1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pt-BR" dirty="0" smtClean="0"/>
          </a:p>
        </p:txBody>
      </p:sp>
      <p:sp>
        <p:nvSpPr>
          <p:cNvPr id="4" name="Rectangle 33"/>
          <p:cNvSpPr txBox="1">
            <a:spLocks noChangeArrowheads="1"/>
          </p:cNvSpPr>
          <p:nvPr/>
        </p:nvSpPr>
        <p:spPr bwMode="auto">
          <a:xfrm>
            <a:off x="655638" y="609600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 anchor="b"/>
          <a:lstStyle/>
          <a:p>
            <a:pPr algn="l" defTabSz="814388">
              <a:lnSpc>
                <a:spcPct val="90000"/>
              </a:lnSpc>
              <a:defRPr/>
            </a:pPr>
            <a:r>
              <a:rPr lang="pt-BR" sz="3200" b="1" kern="0" dirty="0" smtClean="0">
                <a:solidFill>
                  <a:srgbClr val="708CA1"/>
                </a:solidFill>
                <a:latin typeface="+mj-lt"/>
              </a:rPr>
              <a:t>Capítulo 3: Práticas Recomendadas</a:t>
            </a:r>
          </a:p>
        </p:txBody>
      </p:sp>
    </p:spTree>
    <p:extLst>
      <p:ext uri="{BB962C8B-B14F-4D97-AF65-F5344CB8AC3E}">
        <p14:creationId xmlns:p14="http://schemas.microsoft.com/office/powerpoint/2010/main" val="28049452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pt-BR" sz="2400" dirty="0" smtClean="0">
                <a:latin typeface="Arial" charset="0"/>
              </a:rPr>
              <a:t>Capítulo 3:</a:t>
            </a:r>
            <a:r>
              <a:t/>
            </a:r>
            <a:br/>
            <a:r>
              <a:rPr lang="pt-BR" sz="2400" dirty="0" smtClean="0"/>
              <a:t>Montagem de Computadores</a:t>
            </a:r>
            <a:endParaRPr lang="pt-BR" sz="240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pt-BR" dirty="0" smtClean="0">
                <a:latin typeface="Arial" charset="0"/>
              </a:rPr>
              <a:t>IT Essentials v6.0</a:t>
            </a:r>
            <a:endParaRPr lang="pt-BR" dirty="0"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eaLnBrk="1" hangingPunct="1"/>
            <a:r>
              <a:rPr lang="pt-BR" smtClean="0"/>
              <a:t>Capítulo 3 - Seções e Objetivos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55638" y="1828800"/>
            <a:ext cx="7940675" cy="4252259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pt-BR" sz="2000" dirty="0"/>
              <a:t>3.1 Monte o Computador</a:t>
            </a:r>
          </a:p>
          <a:p>
            <a:pPr lvl="1">
              <a:buFont typeface="Wingdings" charset="2"/>
              <a:buChar char="§"/>
            </a:pPr>
            <a:r>
              <a:rPr lang="pt-BR" dirty="0" smtClean="0"/>
              <a:t> </a:t>
            </a:r>
            <a:r>
              <a:rPr lang="pt-BR" sz="1600" dirty="0" smtClean="0"/>
              <a:t>Montar um computador.</a:t>
            </a:r>
          </a:p>
          <a:p>
            <a:pPr>
              <a:buFont typeface="Wingdings" charset="2"/>
              <a:buChar char="§"/>
            </a:pPr>
            <a:r>
              <a:rPr lang="pt-BR" sz="2000" dirty="0" smtClean="0"/>
              <a:t>3.2 Inicialize o Computador</a:t>
            </a:r>
          </a:p>
          <a:p>
            <a:pPr lvl="1">
              <a:buFont typeface="Wingdings" charset="2"/>
              <a:buChar char="§"/>
            </a:pPr>
            <a:r>
              <a:rPr lang="pt-BR" dirty="0" smtClean="0"/>
              <a:t> </a:t>
            </a:r>
            <a:r>
              <a:rPr lang="pt-BR" sz="1600" dirty="0" smtClean="0"/>
              <a:t>Explicar como verificar as configurações da BIOS e da UEFI.</a:t>
            </a:r>
          </a:p>
          <a:p>
            <a:pPr>
              <a:buFont typeface="Wingdings" charset="2"/>
              <a:buChar char="§"/>
            </a:pPr>
            <a:r>
              <a:rPr lang="pt-BR" sz="2000" dirty="0" smtClean="0"/>
              <a:t>3.3 Atualize e Configure um Computador</a:t>
            </a:r>
          </a:p>
          <a:p>
            <a:pPr marL="635000" lvl="1" indent="-177800">
              <a:buFont typeface="Wingdings" charset="2"/>
              <a:buChar char="§"/>
            </a:pPr>
            <a:r>
              <a:rPr lang="pt-BR" sz="1600" dirty="0" smtClean="0"/>
              <a:t>Explicar como atualizar os componentes em um sistema computacional para atender a requisitos.</a:t>
            </a:r>
          </a:p>
          <a:p>
            <a:pPr>
              <a:buFont typeface="Wingdings" charset="2"/>
              <a:buChar char="§"/>
            </a:pPr>
            <a:r>
              <a:rPr lang="pt-BR" sz="2000" dirty="0" smtClean="0"/>
              <a:t>3.4 Resumo do Capítulo</a:t>
            </a:r>
          </a:p>
          <a:p>
            <a:pPr lvl="1">
              <a:buFont typeface="Wingdings" charset="2"/>
              <a:buChar char="§"/>
            </a:pPr>
            <a:endParaRPr lang="pt-BR" sz="1600" dirty="0" smtClean="0"/>
          </a:p>
          <a:p>
            <a:pPr>
              <a:buFont typeface="Wingdings" charset="2"/>
              <a:buChar char="§"/>
            </a:pPr>
            <a:endParaRPr lang="pt-BR" sz="2000" dirty="0" smtClean="0"/>
          </a:p>
          <a:p>
            <a:pPr lvl="1">
              <a:buFont typeface="Wingdings" charset="2"/>
              <a:buChar char="§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657108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pt-BR" sz="2400" dirty="0"/>
              <a:t>3.1 Monte o Computador</a:t>
            </a: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69" y="4235446"/>
            <a:ext cx="2389055" cy="2071836"/>
          </a:xfrm>
          <a:prstGeom prst="rect">
            <a:avLst/>
          </a:prstGeom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1800" dirty="0" smtClean="0">
                <a:latin typeface="Arial" charset="0"/>
              </a:rPr>
              <a:t>Monte o Computador</a:t>
            </a:r>
            <a:r>
              <a:rPr dirty="0"/>
              <a:t/>
            </a:r>
            <a:br>
              <a:rPr dirty="0"/>
            </a:br>
            <a:r>
              <a:rPr lang="pt-BR" sz="2700" dirty="0" smtClean="0">
                <a:latin typeface="Arial" charset="0"/>
              </a:rPr>
              <a:t>Abra o Gabinete e Conecte a Fonte de Alimentação</a:t>
            </a:r>
            <a:endParaRPr lang="pt-BR" sz="2700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404420"/>
            <a:ext cx="7211148" cy="4902862"/>
          </a:xfrm>
        </p:spPr>
        <p:txBody>
          <a:bodyPr/>
          <a:lstStyle/>
          <a:p>
            <a:r>
              <a:rPr lang="pt-BR" sz="2000" dirty="0" smtClean="0"/>
              <a:t>Abra o Gabinete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Prepare o espaço de trabalho antes de abrir o gabinete do computador.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Há também diferentes modos de abrir gabinetes.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smtClean="0"/>
              <a:t>Consulte a documentação do gabinete para saber como abrir um gabinete específico de computador.</a:t>
            </a:r>
          </a:p>
          <a:p>
            <a:r>
              <a:rPr lang="pt-BR" sz="2000" dirty="0" smtClean="0"/>
              <a:t>Instale a Fonte de Alimentação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Os gabinetes modernos incluem uma área específica para a fonte de alimentação.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Consulte os manuais do gabinete e da fonte de alimentação para obter mais informações.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Fixe a fonte de alimentação ao gabinete utilizando os </a:t>
            </a:r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smtClean="0"/>
              <a:t>parafusos </a:t>
            </a:r>
            <a:r>
              <a:rPr lang="pt-BR" sz="1600" dirty="0"/>
              <a:t>adequados.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 smtClean="0"/>
              <a:t>Verifique se todos os parafusos estão no lugar adequado e </a:t>
            </a:r>
            <a:br>
              <a:rPr lang="pt-BR" sz="1600" dirty="0" smtClean="0"/>
            </a:br>
            <a:r>
              <a:rPr lang="pt-BR" sz="1600" dirty="0" smtClean="0"/>
              <a:t>se foram apertados corretamente.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600" dirty="0"/>
              <a:t>Use uma abraçadeira para segurar todos os cabos fora do caminho.</a:t>
            </a:r>
          </a:p>
          <a:p>
            <a:pPr marL="0" indent="0">
              <a:buNone/>
            </a:pPr>
            <a:endParaRPr lang="pt-BR" sz="2000" dirty="0" smtClean="0"/>
          </a:p>
          <a:p>
            <a:endParaRPr lang="pt-BR" sz="20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41689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26102</TotalTime>
  <Pages>28</Pages>
  <Words>2708</Words>
  <Application>Microsoft Office PowerPoint</Application>
  <PresentationFormat>Apresentação na tela (4:3)</PresentationFormat>
  <Paragraphs>367</Paragraphs>
  <Slides>31</Slides>
  <Notes>31</Notes>
  <HiddenSlides>4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31</vt:i4>
      </vt:variant>
    </vt:vector>
  </HeadingPairs>
  <TitlesOfParts>
    <vt:vector size="33" baseType="lpstr">
      <vt:lpstr>PPT-TMPLT-WHT_C</vt:lpstr>
      <vt:lpstr>NetAcad-4F_PPT-WHT_060408</vt:lpstr>
      <vt:lpstr>Materiais do Instrutor Capítulo 3: Montagem de Computadores</vt:lpstr>
      <vt:lpstr>Capítulo 3: Atividades</vt:lpstr>
      <vt:lpstr>Capítulo 3: Atividades (continuação)</vt:lpstr>
      <vt:lpstr>Capítulo 3: Avaliação</vt:lpstr>
      <vt:lpstr>Apresentação do PowerPoint</vt:lpstr>
      <vt:lpstr>Capítulo 3: Montagem de Computadores</vt:lpstr>
      <vt:lpstr>Capítulo 3 - Seções e Objetivos</vt:lpstr>
      <vt:lpstr>3.1 Monte o Computador</vt:lpstr>
      <vt:lpstr>Monte o Computador Abra o Gabinete e Conecte a Fonte de Alimentação</vt:lpstr>
      <vt:lpstr>Monte o Computador Instale a Placa-Mãe</vt:lpstr>
      <vt:lpstr>Monte o Computador Instale a Placa-Mãe (Continuação)</vt:lpstr>
      <vt:lpstr>Monte o Computador Instale as Unidades</vt:lpstr>
      <vt:lpstr>Monte o Computador Instale as Placas de Expansão</vt:lpstr>
      <vt:lpstr>Monte o Computador Instale os Cabos</vt:lpstr>
      <vt:lpstr>Monte o Computador Instale os cabos (Continuação)</vt:lpstr>
      <vt:lpstr>Monte o Computador Instale os Cabos (Continuação)</vt:lpstr>
      <vt:lpstr>3.2 Inicialize o Computador</vt:lpstr>
      <vt:lpstr>Inicialize o Computador POST, BIOS, UEFI</vt:lpstr>
      <vt:lpstr>Inicialize o Computador POST, BIOS, UEFI (Continuação)</vt:lpstr>
      <vt:lpstr>Inicialize o Computador Configuração da BIOS e UEFI</vt:lpstr>
      <vt:lpstr>Inicialize o Computador Configuração da BIOS e UEFI (Continuação)</vt:lpstr>
      <vt:lpstr>Inicialize o Computador Configuração da BIOS e UEFI (Continuação)</vt:lpstr>
      <vt:lpstr>3.3  Atualize e Configure um Computador</vt:lpstr>
      <vt:lpstr>Atualize e Configure um Computador Placa-mãe e Componentes Relacionados</vt:lpstr>
      <vt:lpstr>Atualize e Configure um Computador Placa-mãe e Componentes Relacionados (Continuação)</vt:lpstr>
      <vt:lpstr>Atualize e Configure um Computador Dispositivos de Armazenamento</vt:lpstr>
      <vt:lpstr>Atualize e Configure um Computador Dispositivos Periféricos</vt:lpstr>
      <vt:lpstr>3.4  Resumo do Capítulo</vt:lpstr>
      <vt:lpstr>Resumo do Capítulo Resumo</vt:lpstr>
      <vt:lpstr>Resumo do Capítulo Resumo (Cont.)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Charles</cp:lastModifiedBy>
  <cp:revision>919</cp:revision>
  <cp:lastPrinted>2018-03-01T00:55:56Z</cp:lastPrinted>
  <dcterms:created xsi:type="dcterms:W3CDTF">2006-10-23T15:07:30Z</dcterms:created>
  <dcterms:modified xsi:type="dcterms:W3CDTF">2018-03-01T00:58:40Z</dcterms:modified>
</cp:coreProperties>
</file>